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69" r:id="rId14"/>
    <p:sldId id="270" r:id="rId15"/>
    <p:sldId id="271" r:id="rId1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93" autoAdjust="0"/>
    <p:restoredTop sz="94660"/>
  </p:normalViewPr>
  <p:slideViewPr>
    <p:cSldViewPr snapToGrid="0">
      <p:cViewPr varScale="1">
        <p:scale>
          <a:sx n="66" d="100"/>
          <a:sy n="66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A124-E147-4088-AD17-042726F15432}" type="datetimeFigureOut">
              <a:rPr lang="ko-KR" altLang="en-US" smtClean="0"/>
              <a:t>2018. 4. 16.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440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A124-E147-4088-AD17-042726F15432}" type="datetimeFigureOut">
              <a:rPr lang="ko-KR" altLang="en-US" smtClean="0"/>
              <a:t>2018. 4. 16.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363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A124-E147-4088-AD17-042726F15432}" type="datetimeFigureOut">
              <a:rPr lang="ko-KR" altLang="en-US" smtClean="0"/>
              <a:t>2018. 4. 16.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959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A124-E147-4088-AD17-042726F15432}" type="datetimeFigureOut">
              <a:rPr lang="ko-KR" altLang="en-US" smtClean="0"/>
              <a:t>2018. 4. 16.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209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A124-E147-4088-AD17-042726F15432}" type="datetimeFigureOut">
              <a:rPr lang="ko-KR" altLang="en-US" smtClean="0"/>
              <a:t>2018. 4. 16.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92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A124-E147-4088-AD17-042726F15432}" type="datetimeFigureOut">
              <a:rPr lang="ko-KR" altLang="en-US" smtClean="0"/>
              <a:t>2018. 4. 16.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019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A124-E147-4088-AD17-042726F15432}" type="datetimeFigureOut">
              <a:rPr lang="ko-KR" altLang="en-US" smtClean="0"/>
              <a:t>2018. 4. 16.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335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A124-E147-4088-AD17-042726F15432}" type="datetimeFigureOut">
              <a:rPr lang="ko-KR" altLang="en-US" smtClean="0"/>
              <a:t>2018. 4. 16.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6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A124-E147-4088-AD17-042726F15432}" type="datetimeFigureOut">
              <a:rPr lang="ko-KR" altLang="en-US" smtClean="0"/>
              <a:t>2018. 4. 16.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045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A124-E147-4088-AD17-042726F15432}" type="datetimeFigureOut">
              <a:rPr lang="ko-KR" altLang="en-US" smtClean="0"/>
              <a:t>2018. 4. 16.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136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A124-E147-4088-AD17-042726F15432}" type="datetimeFigureOut">
              <a:rPr lang="ko-KR" altLang="en-US" smtClean="0"/>
              <a:t>2018. 4. 16.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96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A124-E147-4088-AD17-042726F15432}" type="datetimeFigureOut">
              <a:rPr lang="ko-KR" altLang="en-US" smtClean="0"/>
              <a:t>2018. 4. 16.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2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FD8271-7AE1-4074-BA7D-DDA358972414}"/>
              </a:ext>
            </a:extLst>
          </p:cNvPr>
          <p:cNvSpPr/>
          <p:nvPr/>
        </p:nvSpPr>
        <p:spPr>
          <a:xfrm>
            <a:off x="-17356" y="6904"/>
            <a:ext cx="513533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796C5-B78F-4FDF-BA1E-AF4C2470800C}"/>
              </a:ext>
            </a:extLst>
          </p:cNvPr>
          <p:cNvSpPr txBox="1"/>
          <p:nvPr/>
        </p:nvSpPr>
        <p:spPr>
          <a:xfrm>
            <a:off x="74460" y="428815"/>
            <a:ext cx="4493538" cy="2162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800" dirty="0">
                <a:solidFill>
                  <a:srgbClr val="FFC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TensorFlow</a:t>
            </a:r>
            <a:r>
              <a:rPr lang="ko-KR" altLang="en-US" sz="2800" dirty="0">
                <a:solidFill>
                  <a:srgbClr val="FFC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를</a:t>
            </a:r>
            <a:r>
              <a:rPr lang="en-US" altLang="ko-KR" sz="2800" dirty="0">
                <a:solidFill>
                  <a:srgbClr val="FFC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2800" dirty="0">
                <a:solidFill>
                  <a:srgbClr val="FFC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활용한</a:t>
            </a:r>
            <a:endParaRPr lang="en-US" altLang="ko-KR" sz="3200" dirty="0">
              <a:solidFill>
                <a:srgbClr val="FFC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영화 포스터 디자인과 </a:t>
            </a:r>
            <a:endParaRPr lang="en-US" altLang="ko-KR" sz="3600" dirty="0">
              <a:solidFill>
                <a:srgbClr val="FFC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흥행의 상관관계 분석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5DC6D8-2925-46C6-A2AB-9D58719F4720}"/>
              </a:ext>
            </a:extLst>
          </p:cNvPr>
          <p:cNvCxnSpPr>
            <a:cxnSpLocks/>
          </p:cNvCxnSpPr>
          <p:nvPr/>
        </p:nvCxnSpPr>
        <p:spPr>
          <a:xfrm flipH="1">
            <a:off x="4547507" y="3741623"/>
            <a:ext cx="1077687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FD2F9A5-BACF-40CA-B345-274B723DAD04}"/>
              </a:ext>
            </a:extLst>
          </p:cNvPr>
          <p:cNvCxnSpPr>
            <a:cxnSpLocks/>
          </p:cNvCxnSpPr>
          <p:nvPr/>
        </p:nvCxnSpPr>
        <p:spPr>
          <a:xfrm flipH="1">
            <a:off x="4612821" y="5623038"/>
            <a:ext cx="1012373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1BB9738-CC56-43D1-9656-D419436B8BE6}"/>
              </a:ext>
            </a:extLst>
          </p:cNvPr>
          <p:cNvCxnSpPr>
            <a:cxnSpLocks/>
          </p:cNvCxnSpPr>
          <p:nvPr/>
        </p:nvCxnSpPr>
        <p:spPr>
          <a:xfrm>
            <a:off x="4816476" y="3712595"/>
            <a:ext cx="0" cy="1910443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FE2C0D-3828-4ABB-A2F7-ADD8B51EAAAA}"/>
              </a:ext>
            </a:extLst>
          </p:cNvPr>
          <p:cNvCxnSpPr>
            <a:cxnSpLocks/>
          </p:cNvCxnSpPr>
          <p:nvPr/>
        </p:nvCxnSpPr>
        <p:spPr>
          <a:xfrm flipH="1">
            <a:off x="4612821" y="397895"/>
            <a:ext cx="1012373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82C4AC-9BB4-4DD5-8F90-8F842527733A}"/>
              </a:ext>
            </a:extLst>
          </p:cNvPr>
          <p:cNvCxnSpPr>
            <a:cxnSpLocks/>
          </p:cNvCxnSpPr>
          <p:nvPr/>
        </p:nvCxnSpPr>
        <p:spPr>
          <a:xfrm>
            <a:off x="4816476" y="397895"/>
            <a:ext cx="0" cy="331470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ìí í¬ì¤í°ì ëí ì´ë¯¸ì§ ê²ìê²°ê³¼">
            <a:extLst>
              <a:ext uri="{FF2B5EF4-FFF2-40B4-BE49-F238E27FC236}">
                <a16:creationId xmlns:a16="http://schemas.microsoft.com/office/drawing/2014/main" id="{09289682-46C3-4F12-9288-AD2B2579C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5" y="4362"/>
            <a:ext cx="4816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1C4005BF-77BE-4A2B-BC8D-5FB2DE5A7459}"/>
              </a:ext>
            </a:extLst>
          </p:cNvPr>
          <p:cNvSpPr/>
          <p:nvPr/>
        </p:nvSpPr>
        <p:spPr>
          <a:xfrm>
            <a:off x="5079678" y="3052020"/>
            <a:ext cx="4826322" cy="59677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F555147-3834-45C0-B3D2-934D16D9BB2E}"/>
                  </a:ext>
                </a:extLst>
              </p:cNvPr>
              <p:cNvSpPr/>
              <p:nvPr/>
            </p:nvSpPr>
            <p:spPr>
              <a:xfrm>
                <a:off x="5176002" y="3052020"/>
                <a:ext cx="688009" cy="584775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①</m:t>
                      </m:r>
                    </m:oMath>
                  </m:oMathPara>
                </a14:m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F555147-3834-45C0-B3D2-934D16D9B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002" y="3052020"/>
                <a:ext cx="68800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CBC6524-8BBD-4C66-8641-016B5987E9F8}"/>
                  </a:ext>
                </a:extLst>
              </p:cNvPr>
              <p:cNvSpPr/>
              <p:nvPr/>
            </p:nvSpPr>
            <p:spPr>
              <a:xfrm>
                <a:off x="5980054" y="3052020"/>
                <a:ext cx="688009" cy="584775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②</m:t>
                      </m:r>
                    </m:oMath>
                  </m:oMathPara>
                </a14:m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CBC6524-8BBD-4C66-8641-016B5987E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054" y="3052020"/>
                <a:ext cx="68800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7F290E2-9F98-4C9A-865F-2973509C81B8}"/>
                  </a:ext>
                </a:extLst>
              </p:cNvPr>
              <p:cNvSpPr/>
              <p:nvPr/>
            </p:nvSpPr>
            <p:spPr>
              <a:xfrm>
                <a:off x="6784106" y="3052020"/>
                <a:ext cx="688009" cy="584775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③</m:t>
                      </m:r>
                    </m:oMath>
                  </m:oMathPara>
                </a14:m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7F290E2-9F98-4C9A-865F-2973509C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106" y="3052020"/>
                <a:ext cx="68800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CB66F165-4E58-48D6-A979-C2AE304DDB42}"/>
                  </a:ext>
                </a:extLst>
              </p:cNvPr>
              <p:cNvSpPr/>
              <p:nvPr/>
            </p:nvSpPr>
            <p:spPr>
              <a:xfrm>
                <a:off x="7588158" y="3052020"/>
                <a:ext cx="688009" cy="584775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④</m:t>
                      </m:r>
                    </m:oMath>
                  </m:oMathPara>
                </a14:m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CB66F165-4E58-48D6-A979-C2AE304DDB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158" y="3052020"/>
                <a:ext cx="68800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0509403-9277-47B0-93AE-6367504930E0}"/>
                  </a:ext>
                </a:extLst>
              </p:cNvPr>
              <p:cNvSpPr/>
              <p:nvPr/>
            </p:nvSpPr>
            <p:spPr>
              <a:xfrm>
                <a:off x="8392210" y="3052020"/>
                <a:ext cx="688009" cy="584775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⑤</m:t>
                      </m:r>
                    </m:oMath>
                  </m:oMathPara>
                </a14:m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0509403-9277-47B0-93AE-636750493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210" y="3052020"/>
                <a:ext cx="68800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4" name="직사각형 1023">
                <a:extLst>
                  <a:ext uri="{FF2B5EF4-FFF2-40B4-BE49-F238E27FC236}">
                    <a16:creationId xmlns:a16="http://schemas.microsoft.com/office/drawing/2014/main" id="{4793AFBE-1AB3-405F-8C48-44B1A93B7477}"/>
                  </a:ext>
                </a:extLst>
              </p:cNvPr>
              <p:cNvSpPr/>
              <p:nvPr/>
            </p:nvSpPr>
            <p:spPr>
              <a:xfrm>
                <a:off x="9196263" y="3052020"/>
                <a:ext cx="688009" cy="584775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⑥</m:t>
                      </m:r>
                    </m:oMath>
                  </m:oMathPara>
                </a14:m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24" name="직사각형 1023">
                <a:extLst>
                  <a:ext uri="{FF2B5EF4-FFF2-40B4-BE49-F238E27FC236}">
                    <a16:creationId xmlns:a16="http://schemas.microsoft.com/office/drawing/2014/main" id="{4793AFBE-1AB3-405F-8C48-44B1A93B7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263" y="3052020"/>
                <a:ext cx="68800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8" name="직선 연결선 1027">
            <a:extLst>
              <a:ext uri="{FF2B5EF4-FFF2-40B4-BE49-F238E27FC236}">
                <a16:creationId xmlns:a16="http://schemas.microsoft.com/office/drawing/2014/main" id="{8D307BF1-9B48-4EFB-BFA3-82199C28A28D}"/>
              </a:ext>
            </a:extLst>
          </p:cNvPr>
          <p:cNvCxnSpPr/>
          <p:nvPr/>
        </p:nvCxnSpPr>
        <p:spPr>
          <a:xfrm>
            <a:off x="5331289" y="5756285"/>
            <a:ext cx="0" cy="3881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C11EACC-3F79-4F44-8847-4EFC69B6E088}"/>
              </a:ext>
            </a:extLst>
          </p:cNvPr>
          <p:cNvCxnSpPr/>
          <p:nvPr/>
        </p:nvCxnSpPr>
        <p:spPr>
          <a:xfrm>
            <a:off x="9497847" y="5811055"/>
            <a:ext cx="0" cy="3881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F85C287-5FF7-4423-AD74-0E7C81A2599D}"/>
              </a:ext>
            </a:extLst>
          </p:cNvPr>
          <p:cNvCxnSpPr>
            <a:cxnSpLocks/>
          </p:cNvCxnSpPr>
          <p:nvPr/>
        </p:nvCxnSpPr>
        <p:spPr>
          <a:xfrm>
            <a:off x="5331289" y="5954693"/>
            <a:ext cx="4156711" cy="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8D6F962-8EFE-40ED-93D2-A01FF6416D7C}"/>
              </a:ext>
            </a:extLst>
          </p:cNvPr>
          <p:cNvSpPr txBox="1"/>
          <p:nvPr/>
        </p:nvSpPr>
        <p:spPr>
          <a:xfrm>
            <a:off x="676762" y="5840223"/>
            <a:ext cx="3281668" cy="868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 err="1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유니윌</a:t>
            </a:r>
            <a:r>
              <a:rPr lang="ko-KR" altLang="en-US" sz="2000" dirty="0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 err="1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빅데이터반</a:t>
            </a:r>
            <a:r>
              <a:rPr lang="ko-KR" altLang="en-US" sz="2000" dirty="0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2000" dirty="0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r>
              <a:rPr lang="ko-KR" altLang="en-US" sz="2000" dirty="0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</a:t>
            </a:r>
            <a:endParaRPr lang="en-US" altLang="ko-KR" sz="2000" dirty="0">
              <a:solidFill>
                <a:srgbClr val="FFC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 err="1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안장현</a:t>
            </a:r>
            <a:r>
              <a:rPr lang="ko-KR" altLang="en-US" sz="2000" dirty="0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 err="1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이웅기</a:t>
            </a:r>
            <a:r>
              <a:rPr lang="ko-KR" altLang="en-US" sz="2000" dirty="0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 err="1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황윤상</a:t>
            </a:r>
            <a:r>
              <a:rPr lang="ko-KR" altLang="en-US" sz="2000" dirty="0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 err="1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김명중</a:t>
            </a:r>
            <a:endParaRPr lang="ko-KR" altLang="en-US" sz="2000" dirty="0">
              <a:solidFill>
                <a:srgbClr val="FFC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3217BB-FCB6-B441-86AF-E862D47D6860}"/>
              </a:ext>
            </a:extLst>
          </p:cNvPr>
          <p:cNvSpPr/>
          <p:nvPr/>
        </p:nvSpPr>
        <p:spPr>
          <a:xfrm>
            <a:off x="5079678" y="1546275"/>
            <a:ext cx="784333" cy="1174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895A55-001B-1741-853F-80EB962F2D48}"/>
              </a:ext>
            </a:extLst>
          </p:cNvPr>
          <p:cNvSpPr/>
          <p:nvPr/>
        </p:nvSpPr>
        <p:spPr>
          <a:xfrm>
            <a:off x="5903605" y="1712102"/>
            <a:ext cx="784333" cy="1174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19AFC1-CA3E-BA4A-ACE0-47A9C7BEF43D}"/>
              </a:ext>
            </a:extLst>
          </p:cNvPr>
          <p:cNvSpPr/>
          <p:nvPr/>
        </p:nvSpPr>
        <p:spPr>
          <a:xfrm>
            <a:off x="6708506" y="1207975"/>
            <a:ext cx="784333" cy="1174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BBD146-4654-B14D-8BCC-490271403531}"/>
              </a:ext>
            </a:extLst>
          </p:cNvPr>
          <p:cNvSpPr/>
          <p:nvPr/>
        </p:nvSpPr>
        <p:spPr>
          <a:xfrm>
            <a:off x="7522920" y="1343926"/>
            <a:ext cx="784333" cy="1174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93FC42-C513-A041-A20B-9243F636DAAF}"/>
              </a:ext>
            </a:extLst>
          </p:cNvPr>
          <p:cNvSpPr/>
          <p:nvPr/>
        </p:nvSpPr>
        <p:spPr>
          <a:xfrm>
            <a:off x="9080219" y="1342401"/>
            <a:ext cx="784333" cy="1174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4EE0AB-D6BE-2948-A98C-27AF7B23B218}"/>
              </a:ext>
            </a:extLst>
          </p:cNvPr>
          <p:cNvSpPr/>
          <p:nvPr/>
        </p:nvSpPr>
        <p:spPr>
          <a:xfrm>
            <a:off x="8301570" y="1632180"/>
            <a:ext cx="784333" cy="1174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583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82F4B51-82DE-4F28-A86E-EC2AEA968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153120"/>
              </p:ext>
            </p:extLst>
          </p:nvPr>
        </p:nvGraphicFramePr>
        <p:xfrm>
          <a:off x="1164772" y="462280"/>
          <a:ext cx="7576455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90172">
                  <a:extLst>
                    <a:ext uri="{9D8B030D-6E8A-4147-A177-3AD203B41FA5}">
                      <a16:colId xmlns:a16="http://schemas.microsoft.com/office/drawing/2014/main" val="2395170341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val="1459151806"/>
                    </a:ext>
                  </a:extLst>
                </a:gridCol>
                <a:gridCol w="1024708">
                  <a:extLst>
                    <a:ext uri="{9D8B030D-6E8A-4147-A177-3AD203B41FA5}">
                      <a16:colId xmlns:a16="http://schemas.microsoft.com/office/drawing/2014/main" val="1769400939"/>
                    </a:ext>
                  </a:extLst>
                </a:gridCol>
                <a:gridCol w="1024708">
                  <a:extLst>
                    <a:ext uri="{9D8B030D-6E8A-4147-A177-3AD203B41FA5}">
                      <a16:colId xmlns:a16="http://schemas.microsoft.com/office/drawing/2014/main" val="2345212301"/>
                    </a:ext>
                  </a:extLst>
                </a:gridCol>
                <a:gridCol w="1024708">
                  <a:extLst>
                    <a:ext uri="{9D8B030D-6E8A-4147-A177-3AD203B41FA5}">
                      <a16:colId xmlns:a16="http://schemas.microsoft.com/office/drawing/2014/main" val="555491722"/>
                    </a:ext>
                  </a:extLst>
                </a:gridCol>
                <a:gridCol w="1024708">
                  <a:extLst>
                    <a:ext uri="{9D8B030D-6E8A-4147-A177-3AD203B41FA5}">
                      <a16:colId xmlns:a16="http://schemas.microsoft.com/office/drawing/2014/main" val="2241316479"/>
                    </a:ext>
                  </a:extLst>
                </a:gridCol>
                <a:gridCol w="1024708">
                  <a:extLst>
                    <a:ext uri="{9D8B030D-6E8A-4147-A177-3AD203B41FA5}">
                      <a16:colId xmlns:a16="http://schemas.microsoft.com/office/drawing/2014/main" val="102320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영화제목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관객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사람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건물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나무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자동차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609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인셉션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5,877,444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0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5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319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00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901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7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960079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44E6498-FA12-4BD8-83E2-0BD90E929C9F}"/>
              </a:ext>
            </a:extLst>
          </p:cNvPr>
          <p:cNvSpPr/>
          <p:nvPr/>
        </p:nvSpPr>
        <p:spPr>
          <a:xfrm>
            <a:off x="1280886" y="1237344"/>
            <a:ext cx="7344228" cy="2133600"/>
          </a:xfrm>
          <a:prstGeom prst="roundRect">
            <a:avLst>
              <a:gd name="adj" fmla="val 4422"/>
            </a:avLst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각기 다른 컬럼의</a:t>
            </a:r>
            <a:endParaRPr lang="en-US" altLang="ko-KR" sz="4000" dirty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r>
              <a:rPr lang="en-US" altLang="ko-KR" sz="40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29,000</a:t>
            </a:r>
            <a:r>
              <a:rPr lang="ko-KR" altLang="en-US" sz="40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개 포스터 데이터 수집</a:t>
            </a:r>
            <a:endParaRPr lang="en-US" altLang="ko-KR" sz="4000" dirty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8E3185-F8CB-45CF-BF6B-AB732DFA3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35288" y="2502702"/>
            <a:ext cx="635424" cy="328661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E82AFAE-9B9D-49E5-933A-7F55A1F8F852}"/>
              </a:ext>
            </a:extLst>
          </p:cNvPr>
          <p:cNvSpPr/>
          <p:nvPr/>
        </p:nvSpPr>
        <p:spPr>
          <a:xfrm>
            <a:off x="854528" y="4863016"/>
            <a:ext cx="8196944" cy="1734304"/>
          </a:xfrm>
          <a:prstGeom prst="roundRect">
            <a:avLst>
              <a:gd name="adj" fmla="val 4422"/>
            </a:avLst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위의 </a:t>
            </a:r>
            <a:r>
              <a:rPr lang="en-US" altLang="ko-KR" sz="32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Train Data</a:t>
            </a:r>
            <a:r>
              <a:rPr lang="ko-KR" altLang="en-US" sz="32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를 활용</a:t>
            </a:r>
            <a:r>
              <a:rPr lang="en-US" altLang="ko-KR" sz="32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</a:t>
            </a:r>
          </a:p>
          <a:p>
            <a:pPr algn="ctr"/>
            <a:r>
              <a:rPr lang="ko-KR" altLang="en-US" sz="36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미래에 개봉할 영화 관람객 수를 예측</a:t>
            </a:r>
            <a:r>
              <a:rPr lang="en-US" altLang="ko-KR" sz="36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24597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1CA35C-D1F5-426E-9267-14B57895856C}"/>
              </a:ext>
            </a:extLst>
          </p:cNvPr>
          <p:cNvSpPr txBox="1"/>
          <p:nvPr/>
        </p:nvSpPr>
        <p:spPr>
          <a:xfrm>
            <a:off x="0" y="323248"/>
            <a:ext cx="9905999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3-1. </a:t>
            </a: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기술적 측면에서의 경험 </a:t>
            </a:r>
            <a:r>
              <a:rPr lang="en-US" altLang="ko-KR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: </a:t>
            </a:r>
            <a:r>
              <a:rPr lang="ko-KR" altLang="en-US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너무나 오래 걸린다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6EFC7CF-7B21-465C-B69A-3AE49FA1F456}"/>
              </a:ext>
            </a:extLst>
          </p:cNvPr>
          <p:cNvSpPr/>
          <p:nvPr/>
        </p:nvSpPr>
        <p:spPr>
          <a:xfrm>
            <a:off x="188682" y="4963886"/>
            <a:ext cx="4746172" cy="75474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영화 수 </a:t>
            </a:r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75,000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9819818-6690-41F9-B78C-25EE1B4935CF}"/>
              </a:ext>
            </a:extLst>
          </p:cNvPr>
          <p:cNvSpPr/>
          <p:nvPr/>
        </p:nvSpPr>
        <p:spPr>
          <a:xfrm>
            <a:off x="535211" y="3998686"/>
            <a:ext cx="4089402" cy="75474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포스터 수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65,000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9092BFA-A5F0-45BF-8566-DA629C92541B}"/>
              </a:ext>
            </a:extLst>
          </p:cNvPr>
          <p:cNvSpPr/>
          <p:nvPr/>
        </p:nvSpPr>
        <p:spPr>
          <a:xfrm>
            <a:off x="793747" y="3033486"/>
            <a:ext cx="3572331" cy="75474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진짜 포스터 수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55,000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2571460-192A-495E-88FB-2D2892B20D71}"/>
              </a:ext>
            </a:extLst>
          </p:cNvPr>
          <p:cNvSpPr/>
          <p:nvPr/>
        </p:nvSpPr>
        <p:spPr>
          <a:xfrm>
            <a:off x="1031871" y="2037837"/>
            <a:ext cx="3096082" cy="75474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정식 포스터 수 </a:t>
            </a:r>
            <a:r>
              <a:rPr lang="en-US" altLang="ko-KR" sz="20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: 29,000</a:t>
            </a:r>
            <a:endParaRPr lang="ko-KR" altLang="en-US" sz="2000" dirty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01B44D-1AD9-4C8A-8AE0-CB853E628CD8}"/>
              </a:ext>
            </a:extLst>
          </p:cNvPr>
          <p:cNvSpPr/>
          <p:nvPr/>
        </p:nvSpPr>
        <p:spPr>
          <a:xfrm>
            <a:off x="5245728" y="2314299"/>
            <a:ext cx="4059125" cy="24391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70,000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개 기준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개 당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1.5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초 소요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= 312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시간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멀티 프로세싱 이용</a:t>
            </a:r>
            <a:r>
              <a:rPr lang="en-US" altLang="ko-KR" sz="28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39</a:t>
            </a:r>
            <a:r>
              <a:rPr lang="ko-KR" altLang="en-US" sz="28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시간 만에 </a:t>
            </a:r>
            <a:r>
              <a:rPr lang="ko-KR" altLang="en-US" sz="2800" dirty="0" err="1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크롤링</a:t>
            </a:r>
            <a:r>
              <a:rPr lang="ko-KR" altLang="en-US" sz="28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 완료</a:t>
            </a:r>
          </a:p>
        </p:txBody>
      </p:sp>
    </p:spTree>
    <p:extLst>
      <p:ext uri="{BB962C8B-B14F-4D97-AF65-F5344CB8AC3E}">
        <p14:creationId xmlns:p14="http://schemas.microsoft.com/office/powerpoint/2010/main" val="446837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FFB84C-1BC0-484A-824D-ABDB5DC5305C}"/>
              </a:ext>
            </a:extLst>
          </p:cNvPr>
          <p:cNvSpPr txBox="1"/>
          <p:nvPr/>
        </p:nvSpPr>
        <p:spPr>
          <a:xfrm>
            <a:off x="0" y="323248"/>
            <a:ext cx="9905999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3-2. </a:t>
            </a: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기술적 측면에서의 경험 </a:t>
            </a:r>
            <a:r>
              <a:rPr lang="en-US" altLang="ko-KR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: </a:t>
            </a:r>
            <a:r>
              <a:rPr lang="ko-KR" altLang="en-US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정제가 아</a:t>
            </a:r>
            <a:r>
              <a:rPr lang="en-US" altLang="ko-KR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!</a:t>
            </a:r>
            <a:r>
              <a:rPr lang="ko-KR" altLang="en-US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주</a:t>
            </a:r>
            <a:r>
              <a:rPr lang="en-US" altLang="ko-KR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! </a:t>
            </a:r>
            <a:r>
              <a:rPr lang="ko-KR" altLang="en-US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많이 어렵다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20DC9F-E817-4E78-8A06-6C7676CD86CB}"/>
              </a:ext>
            </a:extLst>
          </p:cNvPr>
          <p:cNvSpPr/>
          <p:nvPr/>
        </p:nvSpPr>
        <p:spPr>
          <a:xfrm>
            <a:off x="227836" y="1849401"/>
            <a:ext cx="31678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포스터 크기가 제각각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! </a:t>
            </a:r>
            <a:endParaRPr lang="ko-KR" altLang="en-US" sz="2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7BBF1F-321B-4A7F-A71D-CB9A76D02F36}"/>
              </a:ext>
            </a:extLst>
          </p:cNvPr>
          <p:cNvSpPr/>
          <p:nvPr/>
        </p:nvSpPr>
        <p:spPr>
          <a:xfrm>
            <a:off x="439433" y="2664247"/>
            <a:ext cx="28841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파일 포맷이 제각각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! </a:t>
            </a:r>
            <a:endParaRPr lang="ko-KR" altLang="en-US" sz="2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EB25DB-D672-4EEE-809D-FAC2EAFF75AB}"/>
              </a:ext>
            </a:extLst>
          </p:cNvPr>
          <p:cNvSpPr/>
          <p:nvPr/>
        </p:nvSpPr>
        <p:spPr>
          <a:xfrm>
            <a:off x="335238" y="3429000"/>
            <a:ext cx="3060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멀티 프로세싱의 제약 </a:t>
            </a:r>
            <a:endParaRPr lang="ko-KR" altLang="en-US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70DF8E-063B-4878-A9F4-A3BE10BE9AAF}"/>
              </a:ext>
            </a:extLst>
          </p:cNvPr>
          <p:cNvSpPr/>
          <p:nvPr/>
        </p:nvSpPr>
        <p:spPr>
          <a:xfrm>
            <a:off x="181350" y="4316102"/>
            <a:ext cx="3236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포스터는 중구난방이다 </a:t>
            </a:r>
            <a:endParaRPr lang="ko-KR" altLang="en-US" sz="2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1EF800-CF51-4FE4-8639-D6E0B0173D9C}"/>
              </a:ext>
            </a:extLst>
          </p:cNvPr>
          <p:cNvSpPr/>
          <p:nvPr/>
        </p:nvSpPr>
        <p:spPr>
          <a:xfrm>
            <a:off x="3538551" y="1849401"/>
            <a:ext cx="3911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작은 포스터는 인식이 어려움</a:t>
            </a:r>
            <a:endParaRPr lang="ko-KR" altLang="en-US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986BF2-BC18-46C1-8D85-4BEE5AF7C64D}"/>
              </a:ext>
            </a:extLst>
          </p:cNvPr>
          <p:cNvSpPr/>
          <p:nvPr/>
        </p:nvSpPr>
        <p:spPr>
          <a:xfrm>
            <a:off x="3538551" y="2664247"/>
            <a:ext cx="6320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사물인식 프레임워크에서 문제 발생</a:t>
            </a:r>
            <a:r>
              <a:rPr lang="en-US" altLang="ko-KR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! </a:t>
            </a:r>
            <a:r>
              <a:rPr lang="ko-KR" altLang="en-US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포맷 통일</a:t>
            </a:r>
            <a:r>
              <a:rPr lang="en-US" altLang="ko-KR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!</a:t>
            </a:r>
            <a:endParaRPr lang="ko-KR" altLang="en-US" sz="2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9B6475-2F0F-43F5-A992-9E25A233A107}"/>
              </a:ext>
            </a:extLst>
          </p:cNvPr>
          <p:cNvSpPr/>
          <p:nvPr/>
        </p:nvSpPr>
        <p:spPr>
          <a:xfrm>
            <a:off x="3538551" y="3367073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제목</a:t>
            </a:r>
            <a:r>
              <a:rPr lang="en-US" altLang="ko-KR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 + </a:t>
            </a:r>
            <a:r>
              <a:rPr lang="ko-KR" altLang="en-US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포스터 이미지를 </a:t>
            </a:r>
            <a:r>
              <a:rPr lang="en-US" altLang="ko-KR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DB</a:t>
            </a:r>
            <a:r>
              <a:rPr lang="ko-KR" altLang="en-US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에 저장 시 멀티</a:t>
            </a:r>
            <a:r>
              <a:rPr lang="en-US" altLang="ko-KR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 </a:t>
            </a:r>
            <a:r>
              <a:rPr lang="ko-KR" altLang="en-US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프로세싱이 불가하다 </a:t>
            </a:r>
            <a:endParaRPr lang="ko-KR" altLang="en-US" sz="2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83BFFE-7758-4464-B9D6-ACF98C72FBCD}"/>
              </a:ext>
            </a:extLst>
          </p:cNvPr>
          <p:cNvSpPr/>
          <p:nvPr/>
        </p:nvSpPr>
        <p:spPr>
          <a:xfrm>
            <a:off x="3538551" y="4316102"/>
            <a:ext cx="63674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사이즈</a:t>
            </a:r>
            <a:r>
              <a:rPr lang="en-US" altLang="ko-KR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선명도</a:t>
            </a:r>
            <a:r>
              <a:rPr lang="en-US" altLang="ko-KR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색감</a:t>
            </a:r>
            <a:r>
              <a:rPr lang="en-US" altLang="ko-KR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포맷이 각기 너무 다르다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16169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B9C9E4-98F9-4063-8E03-E55D78C36D4B}"/>
              </a:ext>
            </a:extLst>
          </p:cNvPr>
          <p:cNvSpPr txBox="1"/>
          <p:nvPr/>
        </p:nvSpPr>
        <p:spPr>
          <a:xfrm>
            <a:off x="0" y="323248"/>
            <a:ext cx="9905999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3-3. </a:t>
            </a: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기술적 측면에서의 경험 </a:t>
            </a:r>
            <a:r>
              <a:rPr lang="en-US" altLang="ko-KR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: </a:t>
            </a:r>
            <a:r>
              <a:rPr lang="ko-KR" altLang="en-US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사물</a:t>
            </a:r>
            <a:r>
              <a:rPr lang="en-US" altLang="ko-KR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폰트</a:t>
            </a:r>
            <a:r>
              <a:rPr lang="en-US" altLang="ko-KR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이미지 인식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8E447A-B61F-4B96-B5AC-159D14DD1DB8}"/>
              </a:ext>
            </a:extLst>
          </p:cNvPr>
          <p:cNvSpPr/>
          <p:nvPr/>
        </p:nvSpPr>
        <p:spPr>
          <a:xfrm>
            <a:off x="682171" y="1515021"/>
            <a:ext cx="8708571" cy="407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사물인식의 기술은 </a:t>
            </a:r>
            <a:r>
              <a:rPr lang="en-US" altLang="ko-KR" sz="2000" dirty="0" err="1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tensorflow</a:t>
            </a:r>
            <a:r>
              <a:rPr lang="ko-KR" altLang="en-US" sz="20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에서 </a:t>
            </a:r>
            <a:r>
              <a:rPr lang="ko-KR" altLang="en-US" sz="2000" dirty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사용된다</a:t>
            </a:r>
            <a:r>
              <a:rPr lang="en-US" altLang="ko-KR" sz="2000" dirty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2000" dirty="0">
              <a:solidFill>
                <a:srgbClr val="0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오픈소스  </a:t>
            </a:r>
            <a:r>
              <a:rPr lang="en-US" altLang="ko-KR" sz="20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object detection</a:t>
            </a:r>
            <a:r>
              <a:rPr lang="ko-KR" altLang="en-US" sz="2000" dirty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을 쓰거나 유료인 구글 클라우드 </a:t>
            </a:r>
            <a:r>
              <a:rPr lang="en-US" altLang="ko-KR" sz="2000" dirty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division, </a:t>
            </a:r>
            <a:r>
              <a:rPr lang="ko-KR" altLang="en-US" sz="2000" dirty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아마존을 이용할 수 있다</a:t>
            </a:r>
            <a:r>
              <a:rPr lang="en-US" altLang="ko-KR" sz="2000" dirty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구글이나 아마존의  경우 이미 많은 데이터를  학습 시켜 놓은 프레임 워크를 이용하여 편리하게 사용할 수 있다</a:t>
            </a:r>
            <a:r>
              <a:rPr lang="en-US" altLang="ko-KR" sz="2000" dirty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단</a:t>
            </a:r>
            <a:r>
              <a:rPr lang="en-US" altLang="ko-KR" sz="2000" dirty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 </a:t>
            </a:r>
            <a:r>
              <a:rPr lang="ko-KR" altLang="en-US" sz="2000" dirty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과금이 된다</a:t>
            </a:r>
            <a:r>
              <a:rPr lang="en-US" altLang="ko-KR" sz="2000" dirty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오픈 소스의 내용이라도 </a:t>
            </a:r>
            <a:r>
              <a:rPr lang="en-US" altLang="ko-KR" sz="2000" dirty="0" err="1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tensorflow</a:t>
            </a:r>
            <a:r>
              <a:rPr lang="ko-KR" altLang="en-US" sz="2000" dirty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에서 학습데이터를 늘리면</a:t>
            </a:r>
            <a:r>
              <a:rPr lang="en-US" altLang="ko-KR" sz="2000" dirty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많은 사물을 인식 할 수 있다</a:t>
            </a:r>
            <a:r>
              <a:rPr lang="en-US" altLang="ko-KR" sz="2000" dirty="0">
                <a:solidFill>
                  <a:srgbClr val="0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.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5379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5D67BC-6F9D-4723-BCD5-0C7727AD632F}"/>
              </a:ext>
            </a:extLst>
          </p:cNvPr>
          <p:cNvSpPr txBox="1"/>
          <p:nvPr/>
        </p:nvSpPr>
        <p:spPr>
          <a:xfrm>
            <a:off x="0" y="323248"/>
            <a:ext cx="9905999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그래서 우리의 결과는</a:t>
            </a:r>
            <a:r>
              <a:rPr lang="en-US" altLang="ko-KR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!</a:t>
            </a:r>
            <a:endParaRPr lang="ko-KR" altLang="en-US" sz="2400" dirty="0">
              <a:solidFill>
                <a:srgbClr val="C00000"/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323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9F6591-AC51-4289-B7B2-15B4C38FCD32}"/>
              </a:ext>
            </a:extLst>
          </p:cNvPr>
          <p:cNvSpPr txBox="1"/>
          <p:nvPr/>
        </p:nvSpPr>
        <p:spPr>
          <a:xfrm>
            <a:off x="0" y="323248"/>
            <a:ext cx="9905999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그래서 우리의 결과는</a:t>
            </a:r>
            <a:r>
              <a:rPr lang="en-US" altLang="ko-KR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!</a:t>
            </a:r>
            <a:endParaRPr lang="ko-KR" altLang="en-US" sz="2400" dirty="0">
              <a:solidFill>
                <a:srgbClr val="C00000"/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252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B090B7-154E-402B-99BC-89B31B071B9A}"/>
              </a:ext>
            </a:extLst>
          </p:cNvPr>
          <p:cNvSpPr txBox="1"/>
          <p:nvPr/>
        </p:nvSpPr>
        <p:spPr>
          <a:xfrm>
            <a:off x="467320" y="422834"/>
            <a:ext cx="1534395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분석 동기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F94DC-CB4C-4AD5-841C-D79F1BD21A60}"/>
              </a:ext>
            </a:extLst>
          </p:cNvPr>
          <p:cNvSpPr txBox="1"/>
          <p:nvPr/>
        </p:nvSpPr>
        <p:spPr>
          <a:xfrm>
            <a:off x="333487" y="2348638"/>
            <a:ext cx="449995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관객과의 최초 </a:t>
            </a:r>
            <a:r>
              <a:rPr lang="ko-KR" altLang="en-US"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컨택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포인트 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관객에게 전달되는 영화의 첫인상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영화 흥행을 위한 첫 단추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“</a:t>
            </a:r>
            <a:r>
              <a:rPr lang="ko-KR" altLang="en-US" sz="20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포스터가 매력적이어야 관객이 온다</a:t>
            </a:r>
            <a:r>
              <a:rPr lang="en-US" altLang="ko-KR" sz="20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2CD91E-B129-4A33-B2F2-5D31B898F8CA}"/>
              </a:ext>
            </a:extLst>
          </p:cNvPr>
          <p:cNvSpPr txBox="1"/>
          <p:nvPr/>
        </p:nvSpPr>
        <p:spPr>
          <a:xfrm>
            <a:off x="1456191" y="1369073"/>
            <a:ext cx="231986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영화에게</a:t>
            </a:r>
            <a:r>
              <a:rPr lang="ko-KR" altLang="en-US" sz="2000" dirty="0">
                <a:latin typeface="YDIYGO350" panose="02030504000101010101" pitchFamily="18" charset="-127"/>
                <a:ea typeface="YDIYGO350" panose="02030504000101010101" pitchFamily="18" charset="-127"/>
              </a:rPr>
              <a:t> 포스터란</a:t>
            </a:r>
            <a:r>
              <a:rPr lang="en-US" altLang="ko-KR" sz="2000" dirty="0">
                <a:latin typeface="YDIYGO350" panose="02030504000101010101" pitchFamily="18" charset="-127"/>
                <a:ea typeface="YDIYGO350" panose="02030504000101010101" pitchFamily="18" charset="-127"/>
              </a:rPr>
              <a:t>?</a:t>
            </a:r>
            <a:endParaRPr lang="ko-KR" altLang="en-US" sz="2000" dirty="0"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2E68E-487F-418E-93DF-70183DABA36C}"/>
              </a:ext>
            </a:extLst>
          </p:cNvPr>
          <p:cNvSpPr txBox="1"/>
          <p:nvPr/>
        </p:nvSpPr>
        <p:spPr>
          <a:xfrm>
            <a:off x="190820" y="4512263"/>
            <a:ext cx="478528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latin typeface="YDIYGO350" panose="02030504000101010101" pitchFamily="18" charset="-127"/>
                <a:ea typeface="YDIYGO350" panose="02030504000101010101" pitchFamily="18" charset="-127"/>
              </a:rPr>
              <a:t>흥행 여부와 직간접적으로 연결되기 때문에</a:t>
            </a:r>
            <a:endParaRPr lang="en-US" altLang="ko-KR" sz="2000" dirty="0">
              <a:latin typeface="YDIYGO350" panose="02030504000101010101" pitchFamily="18" charset="-127"/>
              <a:ea typeface="YDIYGO35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latin typeface="YDIYGO350" panose="02030504000101010101" pitchFamily="18" charset="-127"/>
                <a:ea typeface="YDIYGO350" panose="02030504000101010101" pitchFamily="18" charset="-127"/>
              </a:rPr>
              <a:t>포스터는 영화감독보다 </a:t>
            </a:r>
            <a:endParaRPr lang="en-US" altLang="ko-KR" sz="2000" dirty="0">
              <a:latin typeface="YDIYGO350" panose="02030504000101010101" pitchFamily="18" charset="-127"/>
              <a:ea typeface="YDIYGO35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제작자의 영향력</a:t>
            </a:r>
            <a:r>
              <a:rPr lang="ko-KR" altLang="en-US" sz="2000" dirty="0">
                <a:latin typeface="YDIYGO350" panose="02030504000101010101" pitchFamily="18" charset="-127"/>
                <a:ea typeface="YDIYGO350" panose="02030504000101010101" pitchFamily="18" charset="-127"/>
              </a:rPr>
              <a:t>이 강하게 작용한다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D501F1-3A97-44E5-A19F-65A3EC592984}"/>
              </a:ext>
            </a:extLst>
          </p:cNvPr>
          <p:cNvSpPr txBox="1"/>
          <p:nvPr/>
        </p:nvSpPr>
        <p:spPr>
          <a:xfrm>
            <a:off x="6159398" y="968963"/>
            <a:ext cx="2645276" cy="126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latin typeface="YDIYGO350" panose="02030504000101010101" pitchFamily="18" charset="-127"/>
                <a:ea typeface="YDIYGO350" panose="02030504000101010101" pitchFamily="18" charset="-127"/>
              </a:rPr>
              <a:t>그렇다면</a:t>
            </a:r>
            <a:r>
              <a:rPr lang="en-US" altLang="ko-KR" sz="2000" dirty="0">
                <a:latin typeface="YDIYGO350" panose="02030504000101010101" pitchFamily="18" charset="-127"/>
                <a:ea typeface="YDIYGO350" panose="02030504000101010101" pitchFamily="18" charset="-127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latin typeface="YDIYGO350" panose="02030504000101010101" pitchFamily="18" charset="-127"/>
                <a:ea typeface="YDIYGO350" panose="02030504000101010101" pitchFamily="18" charset="-127"/>
              </a:rPr>
              <a:t>성공한 영화는</a:t>
            </a:r>
            <a:endParaRPr lang="en-US" altLang="ko-KR" sz="2000" dirty="0">
              <a:latin typeface="YDIYGO350" panose="02030504000101010101" pitchFamily="18" charset="-127"/>
              <a:ea typeface="YDIYGO35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latin typeface="YDIYGO350" panose="02030504000101010101" pitchFamily="18" charset="-127"/>
                <a:ea typeface="YDIYGO350" panose="02030504000101010101" pitchFamily="18" charset="-127"/>
              </a:rPr>
              <a:t>디자인 패턴이 있을까</a:t>
            </a:r>
            <a:r>
              <a:rPr lang="en-US" altLang="ko-KR" sz="2000" dirty="0">
                <a:latin typeface="YDIYGO350" panose="02030504000101010101" pitchFamily="18" charset="-127"/>
                <a:ea typeface="YDIYGO350" panose="02030504000101010101" pitchFamily="18" charset="-127"/>
              </a:rPr>
              <a:t>?</a:t>
            </a:r>
            <a:endParaRPr lang="ko-KR" altLang="en-US" sz="2000" dirty="0"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20C343-E56F-4682-9E2B-CF268E3EFAC8}"/>
              </a:ext>
            </a:extLst>
          </p:cNvPr>
          <p:cNvSpPr/>
          <p:nvPr/>
        </p:nvSpPr>
        <p:spPr>
          <a:xfrm>
            <a:off x="5853793" y="2664345"/>
            <a:ext cx="1551214" cy="5796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폰트 크기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808B61-894B-48E2-B45F-BF4F898900A8}"/>
              </a:ext>
            </a:extLst>
          </p:cNvPr>
          <p:cNvSpPr/>
          <p:nvPr/>
        </p:nvSpPr>
        <p:spPr>
          <a:xfrm>
            <a:off x="7617279" y="2664345"/>
            <a:ext cx="1551214" cy="5796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인물 수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790657E-6F1F-438B-9C06-0E173E80FF51}"/>
              </a:ext>
            </a:extLst>
          </p:cNvPr>
          <p:cNvSpPr/>
          <p:nvPr/>
        </p:nvSpPr>
        <p:spPr>
          <a:xfrm>
            <a:off x="5853793" y="3429000"/>
            <a:ext cx="1551214" cy="5796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배경 명암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2D733CE-F78F-4089-8866-F24646576F1F}"/>
              </a:ext>
            </a:extLst>
          </p:cNvPr>
          <p:cNvSpPr/>
          <p:nvPr/>
        </p:nvSpPr>
        <p:spPr>
          <a:xfrm>
            <a:off x="7617279" y="3429000"/>
            <a:ext cx="1551214" cy="5796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소품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44D830A-C3D8-494E-A248-B23AB0E72D53}"/>
              </a:ext>
            </a:extLst>
          </p:cNvPr>
          <p:cNvSpPr/>
          <p:nvPr/>
        </p:nvSpPr>
        <p:spPr>
          <a:xfrm>
            <a:off x="5853793" y="4222431"/>
            <a:ext cx="1551214" cy="5796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ETC..</a:t>
            </a:r>
            <a:endParaRPr lang="ko-KR" altLang="en-US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75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D5C36A-0E08-4109-A0C8-E8FE4A43A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66" b="96862" l="3226" r="92339">
                        <a14:foregroundMark x1="58468" y1="17992" x2="43952" y2="10251"/>
                        <a14:foregroundMark x1="43952" y1="10251" x2="61694" y2="3766"/>
                        <a14:foregroundMark x1="61694" y1="3766" x2="66129" y2="14017"/>
                        <a14:foregroundMark x1="66129" y1="14017" x2="58871" y2="17782"/>
                        <a14:foregroundMark x1="88710" y1="28661" x2="98387" y2="38075"/>
                        <a14:foregroundMark x1="98387" y1="38075" x2="92339" y2="48326"/>
                        <a14:foregroundMark x1="92339" y1="48326" x2="89919" y2="50209"/>
                        <a14:foregroundMark x1="18548" y1="20921" x2="12500" y2="10669"/>
                        <a14:foregroundMark x1="12500" y1="10669" x2="3226" y2="20502"/>
                        <a14:foregroundMark x1="3226" y1="20502" x2="7258" y2="25105"/>
                        <a14:foregroundMark x1="60887" y1="89121" x2="78629" y2="89749"/>
                        <a14:foregroundMark x1="77016" y1="92887" x2="61694" y2="92887"/>
                        <a14:foregroundMark x1="51210" y1="93305" x2="37500" y2="92050"/>
                        <a14:foregroundMark x1="75000" y1="96862" x2="64516" y2="968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346" y="2032000"/>
            <a:ext cx="2362200" cy="4552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12C52F-05B6-4742-B505-1F02E3DBA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205" y="2603500"/>
            <a:ext cx="3600450" cy="3409950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A5E910F0-FA74-4E1B-9809-A2E403AA1AA7}"/>
              </a:ext>
            </a:extLst>
          </p:cNvPr>
          <p:cNvSpPr/>
          <p:nvPr/>
        </p:nvSpPr>
        <p:spPr>
          <a:xfrm>
            <a:off x="1831977" y="98878"/>
            <a:ext cx="3788228" cy="1698171"/>
          </a:xfrm>
          <a:prstGeom prst="wedgeRoundRectCallout">
            <a:avLst>
              <a:gd name="adj1" fmla="val -37308"/>
              <a:gd name="adj2" fmla="val 89850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야 컴퓨터야</a:t>
            </a:r>
            <a:r>
              <a:rPr lang="en-US" altLang="ko-KR" sz="2000" dirty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!</a:t>
            </a: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우린 이미지를 </a:t>
            </a:r>
            <a:r>
              <a:rPr lang="ko-KR" altLang="en-US" sz="2000" dirty="0" err="1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줄께</a:t>
            </a:r>
            <a:endParaRPr lang="en-US" altLang="ko-KR" sz="2000" dirty="0">
              <a:solidFill>
                <a:srgbClr val="C0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 err="1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니가</a:t>
            </a:r>
            <a:r>
              <a:rPr lang="ko-KR" altLang="en-US" sz="2000" dirty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이미지 안에 뭐가 있는지 </a:t>
            </a:r>
            <a:endParaRPr lang="en-US" altLang="ko-KR" sz="2000" dirty="0">
              <a:solidFill>
                <a:srgbClr val="C0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인식해봐</a:t>
            </a:r>
            <a:r>
              <a:rPr lang="en-US" altLang="ko-KR" sz="2000" dirty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!!</a:t>
            </a:r>
            <a:endParaRPr lang="ko-KR" altLang="en-US" sz="2000" dirty="0">
              <a:solidFill>
                <a:srgbClr val="C0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0BAFA5D5-4DB7-446E-A296-2C08C0973678}"/>
              </a:ext>
            </a:extLst>
          </p:cNvPr>
          <p:cNvSpPr/>
          <p:nvPr/>
        </p:nvSpPr>
        <p:spPr>
          <a:xfrm>
            <a:off x="6720113" y="273050"/>
            <a:ext cx="2688319" cy="1698171"/>
          </a:xfrm>
          <a:prstGeom prst="wedgeRoundRectCallout">
            <a:avLst>
              <a:gd name="adj1" fmla="val 19014"/>
              <a:gd name="adj2" fmla="val 82158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에이씨</a:t>
            </a:r>
            <a:r>
              <a:rPr lang="ko-KR" altLang="en-US" sz="2000" dirty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 err="1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ㅡㅡ</a:t>
            </a:r>
            <a:endParaRPr lang="en-US" altLang="ko-KR" sz="2000" dirty="0">
              <a:solidFill>
                <a:srgbClr val="C0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2000" dirty="0" err="1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알았엉</a:t>
            </a:r>
            <a:r>
              <a:rPr lang="ko-KR" altLang="en-US" sz="2000" dirty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 err="1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해볼께</a:t>
            </a:r>
            <a:endParaRPr lang="en-US" altLang="ko-KR" sz="2000" dirty="0">
              <a:solidFill>
                <a:srgbClr val="C0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2000" dirty="0" err="1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ㅠ</a:t>
            </a:r>
            <a:r>
              <a:rPr lang="en-US" altLang="ko-KR" sz="2000" dirty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r>
              <a:rPr lang="ko-KR" altLang="en-US" sz="2000" dirty="0" err="1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ㅠ</a:t>
            </a:r>
            <a:endParaRPr lang="ko-KR" altLang="en-US" sz="2000" dirty="0">
              <a:solidFill>
                <a:srgbClr val="C0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FE8980-0530-4E70-B84C-33D5FA733E45}"/>
              </a:ext>
            </a:extLst>
          </p:cNvPr>
          <p:cNvSpPr/>
          <p:nvPr/>
        </p:nvSpPr>
        <p:spPr>
          <a:xfrm>
            <a:off x="2273300" y="2441116"/>
            <a:ext cx="2182586" cy="868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못하면 </a:t>
            </a:r>
            <a:endParaRPr lang="en-US" altLang="ko-KR" sz="2000" dirty="0">
              <a:solidFill>
                <a:srgbClr val="C0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부셔버릴 꺼야</a:t>
            </a:r>
          </a:p>
        </p:txBody>
      </p:sp>
    </p:spTree>
    <p:extLst>
      <p:ext uri="{BB962C8B-B14F-4D97-AF65-F5344CB8AC3E}">
        <p14:creationId xmlns:p14="http://schemas.microsoft.com/office/powerpoint/2010/main" val="427781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55C5F6D-A660-4C48-A0D4-EF693276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31900"/>
            <a:ext cx="8610600" cy="439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B2BD51-9614-4366-8517-2D392F5A7F75}"/>
              </a:ext>
            </a:extLst>
          </p:cNvPr>
          <p:cNvSpPr txBox="1"/>
          <p:nvPr/>
        </p:nvSpPr>
        <p:spPr>
          <a:xfrm>
            <a:off x="0" y="323248"/>
            <a:ext cx="9905999" cy="53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1-1.</a:t>
            </a:r>
            <a:r>
              <a:rPr lang="ko-KR" altLang="en-US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 영화 제목 </a:t>
            </a:r>
            <a:r>
              <a:rPr lang="en-US" altLang="ko-KR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•</a:t>
            </a:r>
            <a:r>
              <a:rPr lang="ko-KR" altLang="en-US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 포스터 크롤링 </a:t>
            </a:r>
            <a:r>
              <a:rPr lang="en-US" altLang="ko-KR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:</a:t>
            </a:r>
            <a:r>
              <a:rPr lang="ko-KR" altLang="en-US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NAVER</a:t>
            </a:r>
            <a:endParaRPr lang="ko-KR" altLang="en-US" sz="2400" dirty="0">
              <a:solidFill>
                <a:schemeClr val="accent6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901F64-3107-694C-BF23-BE4271DD0D54}"/>
              </a:ext>
            </a:extLst>
          </p:cNvPr>
          <p:cNvSpPr/>
          <p:nvPr/>
        </p:nvSpPr>
        <p:spPr>
          <a:xfrm>
            <a:off x="6444173" y="1231900"/>
            <a:ext cx="2871276" cy="39932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156A40-652E-F447-B471-36F45E19AA89}"/>
              </a:ext>
            </a:extLst>
          </p:cNvPr>
          <p:cNvSpPr/>
          <p:nvPr/>
        </p:nvSpPr>
        <p:spPr>
          <a:xfrm>
            <a:off x="590551" y="1303699"/>
            <a:ext cx="1355944" cy="5160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311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68D92D-7DDE-674C-AF04-6C378589DC32}"/>
              </a:ext>
            </a:extLst>
          </p:cNvPr>
          <p:cNvSpPr txBox="1"/>
          <p:nvPr/>
        </p:nvSpPr>
        <p:spPr>
          <a:xfrm>
            <a:off x="0" y="323248"/>
            <a:ext cx="9905999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1-2.</a:t>
            </a: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 영화 내용 크롤링 </a:t>
            </a:r>
            <a:r>
              <a:rPr lang="en-US" altLang="ko-KR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:</a:t>
            </a: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 영화진흥위원회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9755AD-D05B-5245-9170-079B8F12E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71" y="1099413"/>
            <a:ext cx="8374455" cy="21269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46EE609-6253-9B4F-BB2E-033144B87C02}"/>
              </a:ext>
            </a:extLst>
          </p:cNvPr>
          <p:cNvSpPr/>
          <p:nvPr/>
        </p:nvSpPr>
        <p:spPr>
          <a:xfrm>
            <a:off x="765770" y="1771159"/>
            <a:ext cx="8374455" cy="2897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C24A26B-6A2F-4DE8-9B46-B4C59678F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723645"/>
              </p:ext>
            </p:extLst>
          </p:nvPr>
        </p:nvGraphicFramePr>
        <p:xfrm>
          <a:off x="243840" y="3706706"/>
          <a:ext cx="9347199" cy="1280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5591">
                  <a:extLst>
                    <a:ext uri="{9D8B030D-6E8A-4147-A177-3AD203B41FA5}">
                      <a16:colId xmlns:a16="http://schemas.microsoft.com/office/drawing/2014/main" val="4032960113"/>
                    </a:ext>
                  </a:extLst>
                </a:gridCol>
                <a:gridCol w="1142660">
                  <a:extLst>
                    <a:ext uri="{9D8B030D-6E8A-4147-A177-3AD203B41FA5}">
                      <a16:colId xmlns:a16="http://schemas.microsoft.com/office/drawing/2014/main" val="620899514"/>
                    </a:ext>
                  </a:extLst>
                </a:gridCol>
                <a:gridCol w="1107349">
                  <a:extLst>
                    <a:ext uri="{9D8B030D-6E8A-4147-A177-3AD203B41FA5}">
                      <a16:colId xmlns:a16="http://schemas.microsoft.com/office/drawing/2014/main" val="459688381"/>
                    </a:ext>
                  </a:extLst>
                </a:gridCol>
                <a:gridCol w="1853474">
                  <a:extLst>
                    <a:ext uri="{9D8B030D-6E8A-4147-A177-3AD203B41FA5}">
                      <a16:colId xmlns:a16="http://schemas.microsoft.com/office/drawing/2014/main" val="2642709009"/>
                    </a:ext>
                  </a:extLst>
                </a:gridCol>
                <a:gridCol w="859245">
                  <a:extLst>
                    <a:ext uri="{9D8B030D-6E8A-4147-A177-3AD203B41FA5}">
                      <a16:colId xmlns:a16="http://schemas.microsoft.com/office/drawing/2014/main" val="2262460767"/>
                    </a:ext>
                  </a:extLst>
                </a:gridCol>
                <a:gridCol w="1448527">
                  <a:extLst>
                    <a:ext uri="{9D8B030D-6E8A-4147-A177-3AD203B41FA5}">
                      <a16:colId xmlns:a16="http://schemas.microsoft.com/office/drawing/2014/main" val="3714834194"/>
                    </a:ext>
                  </a:extLst>
                </a:gridCol>
                <a:gridCol w="1136130">
                  <a:extLst>
                    <a:ext uri="{9D8B030D-6E8A-4147-A177-3AD203B41FA5}">
                      <a16:colId xmlns:a16="http://schemas.microsoft.com/office/drawing/2014/main" val="2199584116"/>
                    </a:ext>
                  </a:extLst>
                </a:gridCol>
                <a:gridCol w="1154223">
                  <a:extLst>
                    <a:ext uri="{9D8B030D-6E8A-4147-A177-3AD203B41FA5}">
                      <a16:colId xmlns:a16="http://schemas.microsoft.com/office/drawing/2014/main" val="609941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영화명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개봉일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매출액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매출액점유율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관객수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스크린수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상영횟수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605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인셉션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2010-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07-21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43,394,990,000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3.7%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5,877,444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531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81,891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744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979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6964360-FD29-E447-8C57-D5C849F322C8}"/>
              </a:ext>
            </a:extLst>
          </p:cNvPr>
          <p:cNvSpPr/>
          <p:nvPr/>
        </p:nvSpPr>
        <p:spPr>
          <a:xfrm>
            <a:off x="429215" y="4164227"/>
            <a:ext cx="6215449" cy="59312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479A911-0239-F24F-81E2-F8899F4E6E5D}"/>
              </a:ext>
            </a:extLst>
          </p:cNvPr>
          <p:cNvSpPr/>
          <p:nvPr/>
        </p:nvSpPr>
        <p:spPr>
          <a:xfrm>
            <a:off x="243860" y="4164227"/>
            <a:ext cx="593124" cy="593124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223A23-3AF0-354E-AF5D-4BB5A67927BF}"/>
              </a:ext>
            </a:extLst>
          </p:cNvPr>
          <p:cNvSpPr/>
          <p:nvPr/>
        </p:nvSpPr>
        <p:spPr>
          <a:xfrm>
            <a:off x="6286320" y="4164227"/>
            <a:ext cx="593124" cy="593124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21901B-C3F8-5C42-B6C9-E90843F6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588" y="2616543"/>
            <a:ext cx="1004330" cy="146736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D949886-7607-B14B-AA1D-932B7054A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240" y="2616543"/>
            <a:ext cx="1027156" cy="14673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198195-BED0-524A-B5C5-36346C91F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653" y="2616543"/>
            <a:ext cx="1007742" cy="144883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B66EE868-86E0-4A6D-93D1-258BB05D306F}"/>
              </a:ext>
            </a:extLst>
          </p:cNvPr>
          <p:cNvSpPr/>
          <p:nvPr/>
        </p:nvSpPr>
        <p:spPr>
          <a:xfrm>
            <a:off x="448638" y="4369005"/>
            <a:ext cx="183568" cy="1835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062B84-9E86-48A1-9E6C-D263F69214B7}"/>
              </a:ext>
            </a:extLst>
          </p:cNvPr>
          <p:cNvSpPr/>
          <p:nvPr/>
        </p:nvSpPr>
        <p:spPr>
          <a:xfrm>
            <a:off x="6491098" y="4369005"/>
            <a:ext cx="183568" cy="1835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649AC3-F03C-43BD-9F50-90D4605C6080}"/>
              </a:ext>
            </a:extLst>
          </p:cNvPr>
          <p:cNvSpPr txBox="1"/>
          <p:nvPr/>
        </p:nvSpPr>
        <p:spPr>
          <a:xfrm>
            <a:off x="0" y="323248"/>
            <a:ext cx="9905999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2.</a:t>
            </a: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 뒤에 </a:t>
            </a:r>
            <a:r>
              <a:rPr lang="en-US" altLang="ko-KR" sz="32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[</a:t>
            </a:r>
            <a:r>
              <a:rPr lang="ko-KR" altLang="en-US" sz="32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아주 좋은</a:t>
            </a:r>
            <a:r>
              <a:rPr lang="en-US" altLang="ko-KR" sz="32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] </a:t>
            </a: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컴퓨터를 굴려보자</a:t>
            </a:r>
            <a:r>
              <a:rPr lang="en-US" altLang="ko-KR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!</a:t>
            </a:r>
            <a:endParaRPr lang="ko-KR" altLang="en-US" sz="2400" dirty="0"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sp>
        <p:nvSpPr>
          <p:cNvPr id="4" name="폭발: 8pt 3">
            <a:extLst>
              <a:ext uri="{FF2B5EF4-FFF2-40B4-BE49-F238E27FC236}">
                <a16:creationId xmlns:a16="http://schemas.microsoft.com/office/drawing/2014/main" id="{F8C2D52B-7660-4C3D-9BDB-5052BA6C0EE5}"/>
              </a:ext>
            </a:extLst>
          </p:cNvPr>
          <p:cNvSpPr/>
          <p:nvPr/>
        </p:nvSpPr>
        <p:spPr>
          <a:xfrm>
            <a:off x="300959" y="730857"/>
            <a:ext cx="2241240" cy="1962916"/>
          </a:xfrm>
          <a:prstGeom prst="irregularSeal1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solidFill>
                  <a:schemeClr val="tx1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칙칙</a:t>
            </a:r>
            <a:endParaRPr lang="ko-KR" altLang="en-US" sz="4000" dirty="0">
              <a:solidFill>
                <a:schemeClr val="tx1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23" name="폭발: 8pt 22">
            <a:extLst>
              <a:ext uri="{FF2B5EF4-FFF2-40B4-BE49-F238E27FC236}">
                <a16:creationId xmlns:a16="http://schemas.microsoft.com/office/drawing/2014/main" id="{2C5C853D-97BF-4B39-AD8E-A75305BE9CF1}"/>
              </a:ext>
            </a:extLst>
          </p:cNvPr>
          <p:cNvSpPr/>
          <p:nvPr/>
        </p:nvSpPr>
        <p:spPr>
          <a:xfrm>
            <a:off x="6052657" y="4665567"/>
            <a:ext cx="2241240" cy="1962916"/>
          </a:xfrm>
          <a:prstGeom prst="irregularSeal1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폭폭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48AECF-7D74-4531-8AF0-5E5C995EE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551" y="2447542"/>
            <a:ext cx="2436724" cy="196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1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7179E-6 4.07407E-6 L 0.33125 4.07407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54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2564E-6 4.07407E-6 L 0.43654 -0.0037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27" y="-18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7179E-6 2.96296E-6 L 0.59295 -0.0023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47" y="-11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47CE18-1AEF-D04F-BA83-52CA47A0D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79" y="182261"/>
            <a:ext cx="4315855" cy="6305631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2CFD95D-770C-0A43-9783-C602DA4CE1CC}"/>
              </a:ext>
            </a:extLst>
          </p:cNvPr>
          <p:cNvSpPr/>
          <p:nvPr/>
        </p:nvSpPr>
        <p:spPr>
          <a:xfrm>
            <a:off x="2518719" y="234773"/>
            <a:ext cx="4868562" cy="268758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355600">
              <a:srgbClr val="FFC000">
                <a:alpha val="94000"/>
              </a:srgbClr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EE03A5-2C5A-43FC-B755-7FE6662460AB}"/>
              </a:ext>
            </a:extLst>
          </p:cNvPr>
          <p:cNvSpPr/>
          <p:nvPr/>
        </p:nvSpPr>
        <p:spPr>
          <a:xfrm>
            <a:off x="5834743" y="3541486"/>
            <a:ext cx="566057" cy="1262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8C54DF-C5C7-4E9A-BE38-6FEDB66D551B}"/>
              </a:ext>
            </a:extLst>
          </p:cNvPr>
          <p:cNvSpPr/>
          <p:nvPr/>
        </p:nvSpPr>
        <p:spPr>
          <a:xfrm>
            <a:off x="5152571" y="3701143"/>
            <a:ext cx="323825" cy="711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CAD801-7899-4A2E-B6DD-DDBD4ED2DD26}"/>
              </a:ext>
            </a:extLst>
          </p:cNvPr>
          <p:cNvSpPr/>
          <p:nvPr/>
        </p:nvSpPr>
        <p:spPr>
          <a:xfrm>
            <a:off x="4709093" y="3556000"/>
            <a:ext cx="323825" cy="1262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A61D86-2600-40A2-AA5B-9525BDC311FA}"/>
              </a:ext>
            </a:extLst>
          </p:cNvPr>
          <p:cNvSpPr/>
          <p:nvPr/>
        </p:nvSpPr>
        <p:spPr>
          <a:xfrm>
            <a:off x="4008383" y="3541486"/>
            <a:ext cx="323825" cy="1088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F219E1-A5FE-4A7D-B189-2C6E98C0EA97}"/>
              </a:ext>
            </a:extLst>
          </p:cNvPr>
          <p:cNvSpPr/>
          <p:nvPr/>
        </p:nvSpPr>
        <p:spPr>
          <a:xfrm>
            <a:off x="3311697" y="3541486"/>
            <a:ext cx="323825" cy="1088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53F71A-6AEE-4972-BB80-7160A54D199B}"/>
              </a:ext>
            </a:extLst>
          </p:cNvPr>
          <p:cNvSpPr/>
          <p:nvPr/>
        </p:nvSpPr>
        <p:spPr>
          <a:xfrm>
            <a:off x="6455069" y="3962400"/>
            <a:ext cx="573864" cy="551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CA7FCC-ED3A-425A-AE24-6C610C8C85C4}"/>
              </a:ext>
            </a:extLst>
          </p:cNvPr>
          <p:cNvSpPr/>
          <p:nvPr/>
        </p:nvSpPr>
        <p:spPr>
          <a:xfrm>
            <a:off x="5189464" y="2619828"/>
            <a:ext cx="1552537" cy="809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1878AA-CD0F-4573-A2A6-3447D0129AE1}"/>
              </a:ext>
            </a:extLst>
          </p:cNvPr>
          <p:cNvSpPr/>
          <p:nvPr/>
        </p:nvSpPr>
        <p:spPr>
          <a:xfrm>
            <a:off x="2987872" y="1139365"/>
            <a:ext cx="771328" cy="2289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7B9E020-74D6-4207-A423-642A37712E8F}"/>
              </a:ext>
            </a:extLst>
          </p:cNvPr>
          <p:cNvCxnSpPr/>
          <p:nvPr/>
        </p:nvCxnSpPr>
        <p:spPr>
          <a:xfrm flipV="1">
            <a:off x="6400800" y="3541486"/>
            <a:ext cx="986481" cy="2757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8C43168-61A8-4032-A0CD-E5F1AE325AAB}"/>
              </a:ext>
            </a:extLst>
          </p:cNvPr>
          <p:cNvSpPr txBox="1"/>
          <p:nvPr/>
        </p:nvSpPr>
        <p:spPr>
          <a:xfrm>
            <a:off x="7401795" y="3356820"/>
            <a:ext cx="1038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Person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0B06074-B957-43E4-A559-29057AD06F30}"/>
              </a:ext>
            </a:extLst>
          </p:cNvPr>
          <p:cNvCxnSpPr/>
          <p:nvPr/>
        </p:nvCxnSpPr>
        <p:spPr>
          <a:xfrm flipV="1">
            <a:off x="6757584" y="2481942"/>
            <a:ext cx="986481" cy="2757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0BF902D-7FF2-4D8B-9C17-6674EE1B88EE}"/>
              </a:ext>
            </a:extLst>
          </p:cNvPr>
          <p:cNvSpPr txBox="1"/>
          <p:nvPr/>
        </p:nvSpPr>
        <p:spPr>
          <a:xfrm>
            <a:off x="7744065" y="2248745"/>
            <a:ext cx="729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Tree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D5E749-F491-4238-9025-51089F7B9AFF}"/>
              </a:ext>
            </a:extLst>
          </p:cNvPr>
          <p:cNvCxnSpPr>
            <a:cxnSpLocks/>
          </p:cNvCxnSpPr>
          <p:nvPr/>
        </p:nvCxnSpPr>
        <p:spPr>
          <a:xfrm flipV="1">
            <a:off x="7040460" y="4296228"/>
            <a:ext cx="986481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C87ED4-6C13-4232-B52D-579BA269D66B}"/>
              </a:ext>
            </a:extLst>
          </p:cNvPr>
          <p:cNvSpPr txBox="1"/>
          <p:nvPr/>
        </p:nvSpPr>
        <p:spPr>
          <a:xfrm>
            <a:off x="7980334" y="4070291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Car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9DAA752-69CB-4D63-99EF-10641EC5EA1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193490" y="2248745"/>
            <a:ext cx="794382" cy="354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8621268-D2D6-4B4F-B941-2E1BF2B29617}"/>
              </a:ext>
            </a:extLst>
          </p:cNvPr>
          <p:cNvSpPr txBox="1"/>
          <p:nvPr/>
        </p:nvSpPr>
        <p:spPr>
          <a:xfrm>
            <a:off x="1070378" y="2012405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Building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EE16C53-E2E2-484D-B0E1-D3A6B0B99DE7}"/>
              </a:ext>
            </a:extLst>
          </p:cNvPr>
          <p:cNvCxnSpPr>
            <a:cxnSpLocks/>
          </p:cNvCxnSpPr>
          <p:nvPr/>
        </p:nvCxnSpPr>
        <p:spPr>
          <a:xfrm flipV="1">
            <a:off x="2518719" y="4056743"/>
            <a:ext cx="745258" cy="290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2E29C2-B78E-45EF-A437-6FF7F502CC9F}"/>
              </a:ext>
            </a:extLst>
          </p:cNvPr>
          <p:cNvSpPr txBox="1"/>
          <p:nvPr/>
        </p:nvSpPr>
        <p:spPr>
          <a:xfrm>
            <a:off x="1464805" y="3885716"/>
            <a:ext cx="1038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Person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C5203CF-DFA6-4D40-A77F-7DAA8CD7CDF1}"/>
              </a:ext>
            </a:extLst>
          </p:cNvPr>
          <p:cNvCxnSpPr>
            <a:cxnSpLocks/>
          </p:cNvCxnSpPr>
          <p:nvPr/>
        </p:nvCxnSpPr>
        <p:spPr>
          <a:xfrm flipV="1">
            <a:off x="2472846" y="4669973"/>
            <a:ext cx="1521116" cy="2267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5D86C82-F801-4968-BE58-2D22803A858A}"/>
              </a:ext>
            </a:extLst>
          </p:cNvPr>
          <p:cNvSpPr txBox="1"/>
          <p:nvPr/>
        </p:nvSpPr>
        <p:spPr>
          <a:xfrm>
            <a:off x="1384951" y="4699001"/>
            <a:ext cx="1038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Person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A8546CF-E40A-4AE6-AFFD-DA3BC79A5112}"/>
              </a:ext>
            </a:extLst>
          </p:cNvPr>
          <p:cNvCxnSpPr>
            <a:cxnSpLocks/>
          </p:cNvCxnSpPr>
          <p:nvPr/>
        </p:nvCxnSpPr>
        <p:spPr>
          <a:xfrm>
            <a:off x="5119612" y="4818743"/>
            <a:ext cx="2149555" cy="449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D177859-CB17-40F2-AC68-D60D9A264E03}"/>
              </a:ext>
            </a:extLst>
          </p:cNvPr>
          <p:cNvSpPr txBox="1"/>
          <p:nvPr/>
        </p:nvSpPr>
        <p:spPr>
          <a:xfrm>
            <a:off x="7209502" y="5055958"/>
            <a:ext cx="1038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Person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B47178-4CC2-43FF-9D0B-7653E1E21D12}"/>
              </a:ext>
            </a:extLst>
          </p:cNvPr>
          <p:cNvSpPr/>
          <p:nvPr/>
        </p:nvSpPr>
        <p:spPr>
          <a:xfrm>
            <a:off x="3759200" y="1045442"/>
            <a:ext cx="2278743" cy="993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62594FF-CE70-40C9-AA8B-70168D044C16}"/>
              </a:ext>
            </a:extLst>
          </p:cNvPr>
          <p:cNvCxnSpPr>
            <a:cxnSpLocks/>
          </p:cNvCxnSpPr>
          <p:nvPr/>
        </p:nvCxnSpPr>
        <p:spPr>
          <a:xfrm flipV="1">
            <a:off x="6037943" y="1423795"/>
            <a:ext cx="1485621" cy="1916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B95E85C-5B88-4325-87A7-40260F8D0C1F}"/>
              </a:ext>
            </a:extLst>
          </p:cNvPr>
          <p:cNvSpPr txBox="1"/>
          <p:nvPr/>
        </p:nvSpPr>
        <p:spPr>
          <a:xfrm>
            <a:off x="7523564" y="1205411"/>
            <a:ext cx="695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Text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D0325BB-8CC2-4452-AEC2-4764305716FC}"/>
              </a:ext>
            </a:extLst>
          </p:cNvPr>
          <p:cNvSpPr/>
          <p:nvPr/>
        </p:nvSpPr>
        <p:spPr>
          <a:xfrm flipH="1">
            <a:off x="3439887" y="5055958"/>
            <a:ext cx="3015182" cy="84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ABDDE46-0268-47EA-8DF2-D34C50002D7B}"/>
              </a:ext>
            </a:extLst>
          </p:cNvPr>
          <p:cNvCxnSpPr>
            <a:cxnSpLocks/>
          </p:cNvCxnSpPr>
          <p:nvPr/>
        </p:nvCxnSpPr>
        <p:spPr>
          <a:xfrm>
            <a:off x="6455069" y="5632901"/>
            <a:ext cx="1078631" cy="2589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4A9A06D-AB4D-4A81-BAD2-2A075AD1F401}"/>
              </a:ext>
            </a:extLst>
          </p:cNvPr>
          <p:cNvSpPr txBox="1"/>
          <p:nvPr/>
        </p:nvSpPr>
        <p:spPr>
          <a:xfrm>
            <a:off x="7523564" y="5698191"/>
            <a:ext cx="695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Text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332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01763 0.8923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" y="4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63 0.89236 L -4.87179E-6 1.48148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" y="-4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22" presetClass="exit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8" grpId="0"/>
      <p:bldP spid="20" grpId="0"/>
      <p:bldP spid="23" grpId="0"/>
      <p:bldP spid="27" grpId="0"/>
      <p:bldP spid="30" grpId="0"/>
      <p:bldP spid="34" grpId="0"/>
      <p:bldP spid="38" grpId="0"/>
      <p:bldP spid="39" grpId="0" animBg="1"/>
      <p:bldP spid="42" grpId="0"/>
      <p:bldP spid="43" grpId="0" animBg="1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CAD343-E867-4482-BCC4-D65A34AB6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79" y="182261"/>
            <a:ext cx="4315855" cy="63056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7347D84-B5AD-49AC-9827-E9B20F9D703C}"/>
              </a:ext>
            </a:extLst>
          </p:cNvPr>
          <p:cNvSpPr/>
          <p:nvPr/>
        </p:nvSpPr>
        <p:spPr>
          <a:xfrm>
            <a:off x="5834743" y="3541486"/>
            <a:ext cx="566057" cy="1262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453034-6FC6-4996-87AE-2A97452A71F6}"/>
              </a:ext>
            </a:extLst>
          </p:cNvPr>
          <p:cNvSpPr/>
          <p:nvPr/>
        </p:nvSpPr>
        <p:spPr>
          <a:xfrm>
            <a:off x="5152571" y="3701143"/>
            <a:ext cx="323825" cy="711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B30140-5554-4BBE-96D7-8B16C297467E}"/>
              </a:ext>
            </a:extLst>
          </p:cNvPr>
          <p:cNvSpPr/>
          <p:nvPr/>
        </p:nvSpPr>
        <p:spPr>
          <a:xfrm>
            <a:off x="4709093" y="3556000"/>
            <a:ext cx="323825" cy="1262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7C2084-2856-4971-BB19-A2C58A0985C0}"/>
              </a:ext>
            </a:extLst>
          </p:cNvPr>
          <p:cNvSpPr/>
          <p:nvPr/>
        </p:nvSpPr>
        <p:spPr>
          <a:xfrm>
            <a:off x="4008383" y="3541486"/>
            <a:ext cx="323825" cy="1088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FEB136-6ECB-41AF-AD44-2FD6822397A4}"/>
              </a:ext>
            </a:extLst>
          </p:cNvPr>
          <p:cNvSpPr/>
          <p:nvPr/>
        </p:nvSpPr>
        <p:spPr>
          <a:xfrm>
            <a:off x="3311697" y="3541486"/>
            <a:ext cx="323825" cy="1088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422B4E-2DA0-4116-987A-60323DE0E8B1}"/>
              </a:ext>
            </a:extLst>
          </p:cNvPr>
          <p:cNvSpPr/>
          <p:nvPr/>
        </p:nvSpPr>
        <p:spPr>
          <a:xfrm>
            <a:off x="6455069" y="3962400"/>
            <a:ext cx="573864" cy="551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E3D179-41B2-4042-ABC7-0A9632621D98}"/>
              </a:ext>
            </a:extLst>
          </p:cNvPr>
          <p:cNvSpPr/>
          <p:nvPr/>
        </p:nvSpPr>
        <p:spPr>
          <a:xfrm>
            <a:off x="5189464" y="2619828"/>
            <a:ext cx="1552537" cy="809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0D1506-15A9-48A2-8F91-8838A80C7F7A}"/>
              </a:ext>
            </a:extLst>
          </p:cNvPr>
          <p:cNvSpPr/>
          <p:nvPr/>
        </p:nvSpPr>
        <p:spPr>
          <a:xfrm>
            <a:off x="2987872" y="1139365"/>
            <a:ext cx="771328" cy="2289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DF10873-126C-4D4A-906B-CAADC2BF93C1}"/>
              </a:ext>
            </a:extLst>
          </p:cNvPr>
          <p:cNvCxnSpPr/>
          <p:nvPr/>
        </p:nvCxnSpPr>
        <p:spPr>
          <a:xfrm flipV="1">
            <a:off x="6400800" y="3541486"/>
            <a:ext cx="986481" cy="2757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F183E43-4DBD-41EC-BB25-A479B75CE773}"/>
              </a:ext>
            </a:extLst>
          </p:cNvPr>
          <p:cNvSpPr txBox="1"/>
          <p:nvPr/>
        </p:nvSpPr>
        <p:spPr>
          <a:xfrm>
            <a:off x="7401795" y="3356820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</a:rPr>
              <a:t>Person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1A4973-94D7-4708-8085-864A96E321AC}"/>
              </a:ext>
            </a:extLst>
          </p:cNvPr>
          <p:cNvCxnSpPr/>
          <p:nvPr/>
        </p:nvCxnSpPr>
        <p:spPr>
          <a:xfrm flipV="1">
            <a:off x="6757584" y="2481942"/>
            <a:ext cx="986481" cy="2757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1544B3-E1C2-4CF5-BDF7-19BA89B32C00}"/>
              </a:ext>
            </a:extLst>
          </p:cNvPr>
          <p:cNvSpPr txBox="1"/>
          <p:nvPr/>
        </p:nvSpPr>
        <p:spPr>
          <a:xfrm>
            <a:off x="7744065" y="2248745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Tree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5C0C072-B36D-45A2-BE7F-9EE31715CEFD}"/>
              </a:ext>
            </a:extLst>
          </p:cNvPr>
          <p:cNvCxnSpPr>
            <a:cxnSpLocks/>
          </p:cNvCxnSpPr>
          <p:nvPr/>
        </p:nvCxnSpPr>
        <p:spPr>
          <a:xfrm flipV="1">
            <a:off x="7040460" y="4296228"/>
            <a:ext cx="986481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5A589F0-7110-428D-9879-2DA04B1D58DE}"/>
              </a:ext>
            </a:extLst>
          </p:cNvPr>
          <p:cNvSpPr txBox="1"/>
          <p:nvPr/>
        </p:nvSpPr>
        <p:spPr>
          <a:xfrm>
            <a:off x="7980334" y="4070291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Car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5605BC2-D1E5-4E9D-8373-20E829F6E92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193490" y="2248745"/>
            <a:ext cx="794382" cy="354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DCA0FA-3EF0-449A-944A-7DD13860BF3D}"/>
              </a:ext>
            </a:extLst>
          </p:cNvPr>
          <p:cNvSpPr txBox="1"/>
          <p:nvPr/>
        </p:nvSpPr>
        <p:spPr>
          <a:xfrm>
            <a:off x="1070378" y="2012405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Building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81B0A72-57AE-4CE9-B14D-45B3A41DE3FD}"/>
              </a:ext>
            </a:extLst>
          </p:cNvPr>
          <p:cNvCxnSpPr>
            <a:cxnSpLocks/>
          </p:cNvCxnSpPr>
          <p:nvPr/>
        </p:nvCxnSpPr>
        <p:spPr>
          <a:xfrm flipV="1">
            <a:off x="2518719" y="4056743"/>
            <a:ext cx="745258" cy="290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5FA929-A374-4C6B-B24E-98AECC7346AF}"/>
              </a:ext>
            </a:extLst>
          </p:cNvPr>
          <p:cNvSpPr txBox="1"/>
          <p:nvPr/>
        </p:nvSpPr>
        <p:spPr>
          <a:xfrm>
            <a:off x="1464805" y="3885716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</a:rPr>
              <a:t>Person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CAE7039-0E1E-4F05-9878-6A1647F9D603}"/>
              </a:ext>
            </a:extLst>
          </p:cNvPr>
          <p:cNvCxnSpPr>
            <a:cxnSpLocks/>
          </p:cNvCxnSpPr>
          <p:nvPr/>
        </p:nvCxnSpPr>
        <p:spPr>
          <a:xfrm flipV="1">
            <a:off x="2472846" y="4669973"/>
            <a:ext cx="1521116" cy="2267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EA707E-D809-4590-8A39-28BF64E27ED3}"/>
              </a:ext>
            </a:extLst>
          </p:cNvPr>
          <p:cNvSpPr txBox="1"/>
          <p:nvPr/>
        </p:nvSpPr>
        <p:spPr>
          <a:xfrm>
            <a:off x="1384951" y="4699001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</a:rPr>
              <a:t>Person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09FB64B-F59F-4BB2-9136-612632680801}"/>
              </a:ext>
            </a:extLst>
          </p:cNvPr>
          <p:cNvCxnSpPr>
            <a:cxnSpLocks/>
          </p:cNvCxnSpPr>
          <p:nvPr/>
        </p:nvCxnSpPr>
        <p:spPr>
          <a:xfrm>
            <a:off x="5119612" y="4818743"/>
            <a:ext cx="2149555" cy="449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93A211F-5CC7-4D19-BB28-8ACE91DC8FA0}"/>
              </a:ext>
            </a:extLst>
          </p:cNvPr>
          <p:cNvSpPr txBox="1"/>
          <p:nvPr/>
        </p:nvSpPr>
        <p:spPr>
          <a:xfrm>
            <a:off x="7209502" y="5055958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</a:rPr>
              <a:t>Person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426D55-456E-4388-B610-F670B636575C}"/>
              </a:ext>
            </a:extLst>
          </p:cNvPr>
          <p:cNvSpPr/>
          <p:nvPr/>
        </p:nvSpPr>
        <p:spPr>
          <a:xfrm>
            <a:off x="3759200" y="1045442"/>
            <a:ext cx="2278743" cy="993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AA9D585-BEC9-497C-ABEE-9F3596E9D8B0}"/>
              </a:ext>
            </a:extLst>
          </p:cNvPr>
          <p:cNvCxnSpPr>
            <a:cxnSpLocks/>
          </p:cNvCxnSpPr>
          <p:nvPr/>
        </p:nvCxnSpPr>
        <p:spPr>
          <a:xfrm flipV="1">
            <a:off x="6037943" y="1423795"/>
            <a:ext cx="1485621" cy="1916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09AC1E-04F7-43AF-89E0-0C6CBB1CCADA}"/>
              </a:ext>
            </a:extLst>
          </p:cNvPr>
          <p:cNvSpPr txBox="1"/>
          <p:nvPr/>
        </p:nvSpPr>
        <p:spPr>
          <a:xfrm>
            <a:off x="7523564" y="120541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Text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3D7E0C0-94DD-4D6A-B1F0-310C248C6BF1}"/>
              </a:ext>
            </a:extLst>
          </p:cNvPr>
          <p:cNvSpPr/>
          <p:nvPr/>
        </p:nvSpPr>
        <p:spPr>
          <a:xfrm flipH="1">
            <a:off x="3439887" y="5055958"/>
            <a:ext cx="3015182" cy="84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FB8F425-90A2-484A-A35E-63E6FB8906C5}"/>
              </a:ext>
            </a:extLst>
          </p:cNvPr>
          <p:cNvCxnSpPr>
            <a:cxnSpLocks/>
          </p:cNvCxnSpPr>
          <p:nvPr/>
        </p:nvCxnSpPr>
        <p:spPr>
          <a:xfrm>
            <a:off x="6455069" y="5632901"/>
            <a:ext cx="1078631" cy="2589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D7001DA-1D46-4CAA-8078-78330382CFFB}"/>
              </a:ext>
            </a:extLst>
          </p:cNvPr>
          <p:cNvSpPr txBox="1"/>
          <p:nvPr/>
        </p:nvSpPr>
        <p:spPr>
          <a:xfrm>
            <a:off x="7523564" y="569819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Text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503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8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771732C-7EB8-445E-BCF7-719EE90F8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932570"/>
              </p:ext>
            </p:extLst>
          </p:nvPr>
        </p:nvGraphicFramePr>
        <p:xfrm>
          <a:off x="1639757" y="2985980"/>
          <a:ext cx="6604002" cy="7376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00667">
                  <a:extLst>
                    <a:ext uri="{9D8B030D-6E8A-4147-A177-3AD203B41FA5}">
                      <a16:colId xmlns:a16="http://schemas.microsoft.com/office/drawing/2014/main" val="1154371981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2687061209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2417905137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1148518679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1322962491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3842719645"/>
                    </a:ext>
                  </a:extLst>
                </a:gridCol>
              </a:tblGrid>
              <a:tr h="3668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243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갯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4480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F693D4-212B-4127-8AE9-DD636AA55149}"/>
              </a:ext>
            </a:extLst>
          </p:cNvPr>
          <p:cNvSpPr txBox="1"/>
          <p:nvPr/>
        </p:nvSpPr>
        <p:spPr>
          <a:xfrm>
            <a:off x="7401795" y="3356820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</a:rPr>
              <a:t>Person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0E233-F4AD-4EF5-9ED3-36E73862C053}"/>
              </a:ext>
            </a:extLst>
          </p:cNvPr>
          <p:cNvSpPr txBox="1"/>
          <p:nvPr/>
        </p:nvSpPr>
        <p:spPr>
          <a:xfrm>
            <a:off x="7744065" y="2248745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Tree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E31FE-BD74-4F55-AAA8-B28F7FB17462}"/>
              </a:ext>
            </a:extLst>
          </p:cNvPr>
          <p:cNvSpPr txBox="1"/>
          <p:nvPr/>
        </p:nvSpPr>
        <p:spPr>
          <a:xfrm>
            <a:off x="7980334" y="4070291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Car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3AA34-5DC6-403D-8CF9-39B2E9C70A66}"/>
              </a:ext>
            </a:extLst>
          </p:cNvPr>
          <p:cNvSpPr txBox="1"/>
          <p:nvPr/>
        </p:nvSpPr>
        <p:spPr>
          <a:xfrm>
            <a:off x="1070378" y="2012405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Building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0B726-00D9-45EF-B82F-7F81A5BF2565}"/>
              </a:ext>
            </a:extLst>
          </p:cNvPr>
          <p:cNvSpPr txBox="1"/>
          <p:nvPr/>
        </p:nvSpPr>
        <p:spPr>
          <a:xfrm>
            <a:off x="1464805" y="3885716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</a:rPr>
              <a:t>Person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567B66-2898-462F-BE0A-5B062DB7E113}"/>
              </a:ext>
            </a:extLst>
          </p:cNvPr>
          <p:cNvSpPr txBox="1"/>
          <p:nvPr/>
        </p:nvSpPr>
        <p:spPr>
          <a:xfrm>
            <a:off x="1384951" y="4699001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</a:rPr>
              <a:t>Person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9111DD-1747-412E-89A6-7BA6DC9E927D}"/>
              </a:ext>
            </a:extLst>
          </p:cNvPr>
          <p:cNvSpPr txBox="1"/>
          <p:nvPr/>
        </p:nvSpPr>
        <p:spPr>
          <a:xfrm>
            <a:off x="7209502" y="5055958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</a:rPr>
              <a:t>Person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8DD1C-535B-4725-80B5-0FC5EC820751}"/>
              </a:ext>
            </a:extLst>
          </p:cNvPr>
          <p:cNvSpPr txBox="1"/>
          <p:nvPr/>
        </p:nvSpPr>
        <p:spPr>
          <a:xfrm>
            <a:off x="7523564" y="120541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Text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086F88-311E-405C-B6D5-860AE277B0DB}"/>
              </a:ext>
            </a:extLst>
          </p:cNvPr>
          <p:cNvSpPr txBox="1"/>
          <p:nvPr/>
        </p:nvSpPr>
        <p:spPr>
          <a:xfrm>
            <a:off x="7523564" y="569819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Text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15E2A6-40B5-474F-93E4-8EEA37EBFE80}"/>
              </a:ext>
            </a:extLst>
          </p:cNvPr>
          <p:cNvSpPr txBox="1"/>
          <p:nvPr/>
        </p:nvSpPr>
        <p:spPr>
          <a:xfrm>
            <a:off x="2743199" y="3336244"/>
            <a:ext cx="1034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5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759058-CDAB-40E0-B064-111FF742356E}"/>
              </a:ext>
            </a:extLst>
          </p:cNvPr>
          <p:cNvSpPr txBox="1"/>
          <p:nvPr/>
        </p:nvSpPr>
        <p:spPr>
          <a:xfrm>
            <a:off x="3846643" y="3336244"/>
            <a:ext cx="1034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6DD6B2-A0EB-4C95-9843-30B48E7A2FB9}"/>
              </a:ext>
            </a:extLst>
          </p:cNvPr>
          <p:cNvSpPr txBox="1"/>
          <p:nvPr/>
        </p:nvSpPr>
        <p:spPr>
          <a:xfrm>
            <a:off x="4976350" y="3336244"/>
            <a:ext cx="1034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B471CB-00B9-408C-96A2-01EA38786BA1}"/>
              </a:ext>
            </a:extLst>
          </p:cNvPr>
          <p:cNvSpPr txBox="1"/>
          <p:nvPr/>
        </p:nvSpPr>
        <p:spPr>
          <a:xfrm>
            <a:off x="6128545" y="3336244"/>
            <a:ext cx="1034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5A15F-95CE-4CEB-AE8C-A2CB76926935}"/>
              </a:ext>
            </a:extLst>
          </p:cNvPr>
          <p:cNvSpPr txBox="1"/>
          <p:nvPr/>
        </p:nvSpPr>
        <p:spPr>
          <a:xfrm>
            <a:off x="7209502" y="3405494"/>
            <a:ext cx="1034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Yu Gothic UI Semibold" panose="020B0700000000000000" pitchFamily="34" charset="-128"/>
              </a:rPr>
              <a:t>어쩌구저쩌구</a:t>
            </a:r>
            <a:endParaRPr lang="ko-KR" altLang="en-US" sz="1100" dirty="0">
              <a:latin typeface="Yu Gothic UI Semibold" panose="020B0700000000000000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CBE8DA-CC8F-4B6F-B30D-03E6E510154C}"/>
              </a:ext>
            </a:extLst>
          </p:cNvPr>
          <p:cNvSpPr txBox="1"/>
          <p:nvPr/>
        </p:nvSpPr>
        <p:spPr>
          <a:xfrm>
            <a:off x="0" y="323248"/>
            <a:ext cx="9905999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2.</a:t>
            </a: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 뽑아낸 데이터를 데이터프레임에 저장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70A6539-6E4E-4DC9-BE1D-CA2BB14A69F0}"/>
              </a:ext>
            </a:extLst>
          </p:cNvPr>
          <p:cNvSpPr/>
          <p:nvPr/>
        </p:nvSpPr>
        <p:spPr>
          <a:xfrm>
            <a:off x="1280886" y="4766821"/>
            <a:ext cx="7344228" cy="1555991"/>
          </a:xfrm>
          <a:prstGeom prst="roundRect">
            <a:avLst>
              <a:gd name="adj" fmla="val 4422"/>
            </a:avLst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컬럼은 사람이 아닌</a:t>
            </a:r>
            <a:endParaRPr lang="en-US" altLang="ko-KR" sz="3200" dirty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r>
              <a:rPr lang="ko-KR" altLang="en-US" sz="40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컴퓨터가 정의한다</a:t>
            </a:r>
            <a:endParaRPr lang="en-US" altLang="ko-KR" sz="4000" dirty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0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5897E-6 -3.33333E-6 L 0.12964 -0.132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4" y="-662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4.81481E-6 L 0.2766 0.1407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703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209 L -0.26427 0.1055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1" y="537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7179E-6 0.01666 L -0.16924 -0.1645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2" y="-907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8 0.00625 L -0.01506 -0.3986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" y="-2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6" grpId="0"/>
      <p:bldP spid="17" grpId="0"/>
      <p:bldP spid="18" grpId="0"/>
      <p:bldP spid="19" grpId="0"/>
      <p:bldP spid="20" grpId="0"/>
      <p:bldP spid="2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8543</TotalTime>
  <Words>359</Words>
  <Application>Microsoft Office PowerPoint</Application>
  <PresentationFormat>A4 용지(210x297mm)</PresentationFormat>
  <Paragraphs>140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YDIYGO350</vt:lpstr>
      <vt:lpstr>Yu Gothic UI Semibold</vt:lpstr>
      <vt:lpstr>궁서체</vt:lpstr>
      <vt:lpstr>맑은 고딕</vt:lpstr>
      <vt:lpstr>-윤고딕320</vt:lpstr>
      <vt:lpstr>-윤고딕330</vt:lpstr>
      <vt:lpstr>-윤고딕350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stay</dc:creator>
  <cp:lastModifiedBy>stay</cp:lastModifiedBy>
  <cp:revision>29</cp:revision>
  <dcterms:created xsi:type="dcterms:W3CDTF">2018-04-03T11:36:27Z</dcterms:created>
  <dcterms:modified xsi:type="dcterms:W3CDTF">2018-04-16T12:03:51Z</dcterms:modified>
</cp:coreProperties>
</file>